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6.xml" ContentType="application/vnd.openxmlformats-officedocument.presentationml.notesSlide+xml"/>
  <Override PartName="/ppt/tags/tag1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74"/>
  </p:notesMasterIdLst>
  <p:handoutMasterIdLst>
    <p:handoutMasterId r:id="rId75"/>
  </p:handoutMasterIdLst>
  <p:sldIdLst>
    <p:sldId id="422" r:id="rId8"/>
    <p:sldId id="408" r:id="rId9"/>
    <p:sldId id="409" r:id="rId10"/>
    <p:sldId id="337" r:id="rId11"/>
    <p:sldId id="257" r:id="rId12"/>
    <p:sldId id="277" r:id="rId13"/>
    <p:sldId id="291" r:id="rId14"/>
    <p:sldId id="310" r:id="rId15"/>
    <p:sldId id="311" r:id="rId16"/>
    <p:sldId id="339" r:id="rId17"/>
    <p:sldId id="378" r:id="rId18"/>
    <p:sldId id="398" r:id="rId19"/>
    <p:sldId id="318" r:id="rId20"/>
    <p:sldId id="399" r:id="rId21"/>
    <p:sldId id="320" r:id="rId22"/>
    <p:sldId id="400" r:id="rId23"/>
    <p:sldId id="327" r:id="rId24"/>
    <p:sldId id="332" r:id="rId25"/>
    <p:sldId id="412" r:id="rId26"/>
    <p:sldId id="268" r:id="rId27"/>
    <p:sldId id="414" r:id="rId28"/>
    <p:sldId id="415" r:id="rId29"/>
    <p:sldId id="379" r:id="rId30"/>
    <p:sldId id="416" r:id="rId31"/>
    <p:sldId id="417" r:id="rId32"/>
    <p:sldId id="380" r:id="rId33"/>
    <p:sldId id="336" r:id="rId34"/>
    <p:sldId id="382" r:id="rId35"/>
    <p:sldId id="338" r:id="rId36"/>
    <p:sldId id="383" r:id="rId37"/>
    <p:sldId id="340" r:id="rId38"/>
    <p:sldId id="341" r:id="rId39"/>
    <p:sldId id="342" r:id="rId40"/>
    <p:sldId id="384" r:id="rId41"/>
    <p:sldId id="410" r:id="rId42"/>
    <p:sldId id="375" r:id="rId43"/>
    <p:sldId id="387" r:id="rId44"/>
    <p:sldId id="418" r:id="rId45"/>
    <p:sldId id="349" r:id="rId46"/>
    <p:sldId id="388" r:id="rId47"/>
    <p:sldId id="347" r:id="rId48"/>
    <p:sldId id="348" r:id="rId49"/>
    <p:sldId id="401" r:id="rId50"/>
    <p:sldId id="390" r:id="rId51"/>
    <p:sldId id="402" r:id="rId52"/>
    <p:sldId id="352" r:id="rId53"/>
    <p:sldId id="403" r:id="rId54"/>
    <p:sldId id="392" r:id="rId55"/>
    <p:sldId id="404" r:id="rId56"/>
    <p:sldId id="358" r:id="rId57"/>
    <p:sldId id="359" r:id="rId58"/>
    <p:sldId id="405" r:id="rId59"/>
    <p:sldId id="406" r:id="rId60"/>
    <p:sldId id="419" r:id="rId61"/>
    <p:sldId id="393" r:id="rId62"/>
    <p:sldId id="420" r:id="rId63"/>
    <p:sldId id="355" r:id="rId64"/>
    <p:sldId id="394" r:id="rId65"/>
    <p:sldId id="365" r:id="rId66"/>
    <p:sldId id="367" r:id="rId67"/>
    <p:sldId id="369" r:id="rId68"/>
    <p:sldId id="371" r:id="rId69"/>
    <p:sldId id="372" r:id="rId70"/>
    <p:sldId id="421" r:id="rId71"/>
    <p:sldId id="397" r:id="rId72"/>
    <p:sldId id="411" r:id="rId73"/>
  </p:sldIdLst>
  <p:sldSz cx="9144000" cy="6858000" type="screen4x3"/>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22"/>
            <p14:sldId id="408"/>
            <p14:sldId id="409"/>
          </p14:sldIdLst>
        </p14:section>
        <p14:section name="Start" id="{AECC75E3-72AD-4DC1-975A-2CE1AF0ACE79}">
          <p14:sldIdLst>
            <p14:sldId id="337"/>
            <p14:sldId id="257"/>
            <p14:sldId id="277"/>
            <p14:sldId id="291"/>
            <p14:sldId id="310"/>
            <p14:sldId id="311"/>
            <p14:sldId id="339"/>
            <p14:sldId id="378"/>
            <p14:sldId id="398"/>
            <p14:sldId id="318"/>
            <p14:sldId id="399"/>
            <p14:sldId id="320"/>
            <p14:sldId id="400"/>
            <p14:sldId id="327"/>
            <p14:sldId id="332"/>
          </p14:sldIdLst>
        </p14:section>
        <p14:section name="Activity 1" id="{4C594303-D085-45EF-94F8-981A8536DC26}">
          <p14:sldIdLst>
            <p14:sldId id="412"/>
            <p14:sldId id="268"/>
            <p14:sldId id="414"/>
          </p14:sldIdLst>
        </p14:section>
        <p14:section name="Activity 2" id="{9C8A87C6-A8A9-460E-8570-53168AACC4C6}">
          <p14:sldIdLst>
            <p14:sldId id="415"/>
            <p14:sldId id="379"/>
            <p14:sldId id="416"/>
            <p14:sldId id="417"/>
            <p14:sldId id="380"/>
            <p14:sldId id="336"/>
            <p14:sldId id="382"/>
            <p14:sldId id="338"/>
            <p14:sldId id="383"/>
            <p14:sldId id="340"/>
            <p14:sldId id="341"/>
            <p14:sldId id="342"/>
            <p14:sldId id="384"/>
            <p14:sldId id="410"/>
          </p14:sldIdLst>
        </p14:section>
        <p14:section name="Activity 3" id="{216D8D8C-2BFE-41ED-BC04-F250A19FAB31}">
          <p14:sldIdLst>
            <p14:sldId id="375"/>
            <p14:sldId id="387"/>
            <p14:sldId id="418"/>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419"/>
            <p14:sldId id="393"/>
            <p14:sldId id="420"/>
            <p14:sldId id="355"/>
            <p14:sldId id="394"/>
            <p14:sldId id="365"/>
            <p14:sldId id="367"/>
            <p14:sldId id="369"/>
            <p14:sldId id="371"/>
            <p14:sldId id="372"/>
          </p14:sldIdLst>
        </p14:section>
        <p14:section name="Activity 5" id="{58D877C2-A5B1-4465-B7B3-F9A55572930F}">
          <p14:sldIdLst>
            <p14:sldId id="421"/>
            <p14:sldId id="397"/>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5258" autoAdjust="0"/>
  </p:normalViewPr>
  <p:slideViewPr>
    <p:cSldViewPr snapToGrid="0">
      <p:cViewPr varScale="1">
        <p:scale>
          <a:sx n="68" d="100"/>
          <a:sy n="68" d="100"/>
        </p:scale>
        <p:origin x="1848" y="53"/>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696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026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5998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sz="2240" b="1" u="sng" baseline="0" dirty="0">
                <a:solidFill>
                  <a:srgbClr val="000000"/>
                </a:solidFill>
                <a:ea typeface="DengXian"/>
                <a:cs typeface="Calibri" panose="020F0502020204030204" pitchFamily="34" charset="0"/>
              </a:rPr>
              <a:t>DEEMPHASIZED</a:t>
            </a:r>
          </a:p>
          <a:p>
            <a:pPr>
              <a:spcBef>
                <a:spcPts val="0"/>
              </a:spcBef>
              <a:spcAft>
                <a:spcPts val="0"/>
              </a:spcAft>
            </a:pPr>
            <a:endParaRPr lang="en-GB" dirty="0">
              <a:solidFill>
                <a:srgbClr val="000000"/>
              </a:solidFill>
              <a:ea typeface="DengXian"/>
              <a:cs typeface="Calibri" panose="020F0502020204030204" pitchFamily="34" charset="0"/>
            </a:endParaRPr>
          </a:p>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5324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2273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148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endParaRPr lang="en-SG" sz="2000" dirty="0">
              <a:solidFill>
                <a:schemeClr val="tx1"/>
              </a:solidFill>
              <a:latin typeface="+mn-lt"/>
            </a:endParaRP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nvGraphicFramePr>
        <p:xfrm>
          <a:off x="495522" y="2093160"/>
          <a:ext cx="7743150" cy="3773204"/>
        </p:xfrm>
        <a:graphic>
          <a:graphicData uri="http://schemas.openxmlformats.org/drawingml/2006/table">
            <a:tbl>
              <a:tblPr firstRow="1" bandRow="1">
                <a:tableStyleId>{5C22544A-7EE6-4342-B048-85BDC9FD1C3A}</a:tableStyleId>
              </a:tblPr>
              <a:tblGrid>
                <a:gridCol w="2400646">
                  <a:extLst>
                    <a:ext uri="{9D8B030D-6E8A-4147-A177-3AD203B41FA5}">
                      <a16:colId xmlns:a16="http://schemas.microsoft.com/office/drawing/2014/main" val="736504923"/>
                    </a:ext>
                  </a:extLst>
                </a:gridCol>
                <a:gridCol w="2867660">
                  <a:extLst>
                    <a:ext uri="{9D8B030D-6E8A-4147-A177-3AD203B41FA5}">
                      <a16:colId xmlns:a16="http://schemas.microsoft.com/office/drawing/2014/main" val="2972121942"/>
                    </a:ext>
                  </a:extLst>
                </a:gridCol>
                <a:gridCol w="2474844">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27 January 2023, noon</a:t>
                      </a:r>
                      <a:endParaRPr lang="en-SG" dirty="0"/>
                    </a:p>
                  </a:txBody>
                  <a:tcPr anchor="ct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6 February 2023, noon</a:t>
                      </a: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r>
                        <a:rPr lang="en-SG" dirty="0"/>
                        <a:t>5 February 2023, 2355hrs</a:t>
                      </a:r>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SG" dirty="0"/>
                        <a:t>19 February 2023, 2355hrs</a:t>
                      </a:r>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 February 2023,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 March 2023, 1200 noon</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First Activity</a:t>
            </a:r>
          </a:p>
        </p:txBody>
      </p:sp>
      <p:graphicFrame>
        <p:nvGraphicFramePr>
          <p:cNvPr id="7" name="Object 6"/>
          <p:cNvGraphicFramePr>
            <a:graphicFrameLocks noChangeAspect="1"/>
          </p:cNvGraphicFramePr>
          <p:nvPr>
            <p:extLst>
              <p:ext uri="{D42A27DB-BD31-4B8C-83A1-F6EECF244321}">
                <p14:modId xmlns:p14="http://schemas.microsoft.com/office/powerpoint/2010/main" val="833959230"/>
              </p:ext>
            </p:extLst>
          </p:nvPr>
        </p:nvGraphicFramePr>
        <p:xfrm>
          <a:off x="1249363" y="3830638"/>
          <a:ext cx="3001962" cy="1265237"/>
        </p:xfrm>
        <a:graphic>
          <a:graphicData uri="http://schemas.openxmlformats.org/presentationml/2006/ole">
            <mc:AlternateContent xmlns:mc="http://schemas.openxmlformats.org/markup-compatibility/2006">
              <mc:Choice xmlns:v="urn:schemas-microsoft-com:vml" Requires="v">
                <p:oleObj name="Packager Shell Object" showAsIcon="1" r:id="rId4" imgW="1152000" imgH="486000" progId="Package">
                  <p:embed/>
                </p:oleObj>
              </mc:Choice>
              <mc:Fallback>
                <p:oleObj name="Packager Shell Object" showAsIcon="1" r:id="rId4" imgW="1152000" imgH="486000" progId="Package">
                  <p:embed/>
                  <p:pic>
                    <p:nvPicPr>
                      <p:cNvPr id="7" name="Object 6"/>
                      <p:cNvPicPr/>
                      <p:nvPr/>
                    </p:nvPicPr>
                    <p:blipFill>
                      <a:blip r:embed="rId5"/>
                      <a:stretch>
                        <a:fillRect/>
                      </a:stretch>
                    </p:blipFill>
                    <p:spPr>
                      <a:xfrm>
                        <a:off x="1249363" y="3830638"/>
                        <a:ext cx="3001962" cy="126523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29337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252</a:t>
            </a: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a:latin typeface="Roboto Medium" panose="02000000000000000000" pitchFamily="2" charset="0"/>
                <a:ea typeface="Roboto Medium" panose="02000000000000000000" pitchFamily="2" charset="0"/>
              </a:rPr>
              <a:t>Faculty: </a:t>
            </a:r>
            <a:r>
              <a:rPr lang="en-GB" i="1" dirty="0" err="1">
                <a:latin typeface="Roboto Medium" panose="02000000000000000000" pitchFamily="2" charset="0"/>
                <a:ea typeface="Roboto Medium" panose="02000000000000000000" pitchFamily="2" charset="0"/>
              </a:rPr>
              <a:t>Dr.</a:t>
            </a:r>
            <a:r>
              <a:rPr lang="en-GB" i="1" dirty="0">
                <a:latin typeface="Roboto Medium" panose="02000000000000000000" pitchFamily="2" charset="0"/>
                <a:ea typeface="Roboto Medium" panose="02000000000000000000" pitchFamily="2" charset="0"/>
              </a:rPr>
              <a:t> </a:t>
            </a:r>
            <a:r>
              <a:rPr lang="en-GB" i="1" dirty="0" err="1">
                <a:latin typeface="Roboto Medium" panose="02000000000000000000" pitchFamily="2" charset="0"/>
                <a:ea typeface="Roboto Medium" panose="02000000000000000000" pitchFamily="2" charset="0"/>
              </a:rPr>
              <a:t>Munish</a:t>
            </a:r>
            <a:r>
              <a:rPr lang="en-GB" i="1" dirty="0">
                <a:latin typeface="Roboto Medium" panose="02000000000000000000" pitchFamily="2" charset="0"/>
                <a:ea typeface="Roboto Medium" panose="02000000000000000000" pitchFamily="2" charset="0"/>
              </a:rPr>
              <a:t> Kumar</a:t>
            </a:r>
          </a:p>
          <a:p>
            <a:r>
              <a:rPr lang="en-GB" i="1" dirty="0">
                <a:latin typeface="Roboto Medium" panose="02000000000000000000" pitchFamily="2" charset="0"/>
                <a:ea typeface="Roboto Medium" panose="02000000000000000000" pitchFamily="2" charset="0"/>
              </a:rPr>
              <a:t>Session 4: Data Management</a:t>
            </a: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14246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23893"/>
          </a:xfrm>
        </p:spPr>
        <p:txBody>
          <a:bodyPr/>
          <a:lstStyle/>
          <a:p>
            <a:pPr marL="354013" indent="-354013">
              <a:buFont typeface="Arial" panose="020B0604020202020204" pitchFamily="34" charset="0"/>
              <a:buChar char="•"/>
            </a:pPr>
            <a:r>
              <a:rPr lang="en-US" dirty="0"/>
              <a:t>What are the main differences between a dataset (or pandas </a:t>
            </a:r>
            <a:r>
              <a:rPr lang="en-US" dirty="0" err="1"/>
              <a:t>DataFrames</a:t>
            </a:r>
            <a:r>
              <a:rPr lang="en-US" dirty="0"/>
              <a:t>) and an array (or </a:t>
            </a:r>
            <a:r>
              <a:rPr lang="en-US" dirty="0" err="1"/>
              <a:t>NumPy</a:t>
            </a:r>
            <a:r>
              <a:rPr lang="en-US" dirty="0"/>
              <a:t> array)?</a:t>
            </a:r>
          </a:p>
          <a:p>
            <a:pPr marL="811213" lvl="1" indent="-354013" algn="l">
              <a:buFont typeface="Wingdings" panose="05000000000000000000" pitchFamily="2" charset="2"/>
              <a:buChar char="Ø"/>
            </a:pPr>
            <a:r>
              <a:rPr lang="en-US" dirty="0"/>
              <a:t>Pandas </a:t>
            </a:r>
            <a:r>
              <a:rPr lang="en-US" dirty="0" err="1"/>
              <a:t>dataframes</a:t>
            </a:r>
            <a:r>
              <a:rPr lang="en-US" dirty="0"/>
              <a:t> has headers, but not </a:t>
            </a:r>
            <a:r>
              <a:rPr lang="en-US" dirty="0" err="1"/>
              <a:t>numpy</a:t>
            </a:r>
            <a:r>
              <a:rPr lang="en-US" dirty="0"/>
              <a:t> array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outputs of a </a:t>
            </a:r>
            <a:r>
              <a:rPr lang="en-US" dirty="0" err="1"/>
              <a:t>DataFrame</a:t>
            </a:r>
            <a:r>
              <a:rPr lang="en-US" dirty="0"/>
              <a:t> resulting from the different printing functions in Python? Which one is most/least </a:t>
            </a:r>
            <a:r>
              <a:rPr lang="en-US" dirty="0" err="1"/>
              <a:t>preferrable</a:t>
            </a:r>
            <a:r>
              <a:rPr lang="en-US" dirty="0"/>
              <a:t> when using </a:t>
            </a:r>
            <a:r>
              <a:rPr lang="en-US" dirty="0" err="1"/>
              <a:t>JupyterLab</a:t>
            </a:r>
            <a:r>
              <a:rPr lang="en-US" dirty="0"/>
              <a:t> as our programming environment?</a:t>
            </a:r>
          </a:p>
          <a:p>
            <a:pPr marL="800100" lvl="1" indent="-342900" algn="l">
              <a:buFont typeface="Wingdings" panose="05000000000000000000" pitchFamily="2" charset="2"/>
              <a:buChar char="Ø"/>
            </a:pPr>
            <a:r>
              <a:rPr lang="en-US" dirty="0"/>
              <a:t>We see the dimensions at once using pandas; more convenient</a:t>
            </a:r>
            <a:endParaRPr lang="en-SG" dirty="0"/>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287914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Second Activity</a:t>
            </a:r>
          </a:p>
        </p:txBody>
      </p:sp>
      <p:graphicFrame>
        <p:nvGraphicFramePr>
          <p:cNvPr id="4" name="Object 3"/>
          <p:cNvGraphicFramePr>
            <a:graphicFrameLocks noChangeAspect="1"/>
          </p:cNvGraphicFramePr>
          <p:nvPr/>
        </p:nvGraphicFramePr>
        <p:xfrm>
          <a:off x="1263368" y="4425925"/>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263368" y="4425925"/>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968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Name situations where we would need to select data from a </a:t>
            </a:r>
            <a:r>
              <a:rPr lang="en-US" dirty="0" err="1"/>
              <a:t>DataFrame</a:t>
            </a:r>
            <a:r>
              <a:rPr lang="en-US" dirty="0"/>
              <a:t>.</a:t>
            </a:r>
          </a:p>
          <a:p>
            <a:pPr marL="811213" lvl="1" indent="-354013" algn="l">
              <a:buFont typeface="Wingdings" panose="05000000000000000000" pitchFamily="2" charset="2"/>
              <a:buChar char="Ø"/>
            </a:pPr>
            <a:r>
              <a:rPr lang="en-US" dirty="0"/>
              <a:t>For instance, we only want part of a dataset for our project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syntaxes between row and column selections</a:t>
            </a:r>
          </a:p>
          <a:p>
            <a:pPr marL="811213" lvl="1" indent="-354013" algn="l">
              <a:buFont typeface="Wingdings" panose="05000000000000000000" pitchFamily="2" charset="2"/>
              <a:buChar char="Ø"/>
            </a:pPr>
            <a:r>
              <a:rPr lang="en-US" dirty="0"/>
              <a:t>Row selections has no natural labels, whereas column does</a:t>
            </a:r>
          </a:p>
          <a:p>
            <a:pPr marL="811213" lvl="1" indent="-354013" algn="l">
              <a:buFont typeface="Wingdings" panose="05000000000000000000" pitchFamily="2" charset="2"/>
              <a:buChar char="Ø"/>
            </a:pPr>
            <a:r>
              <a:rPr lang="en-US" dirty="0"/>
              <a:t>However, can convert row values into labels by using </a:t>
            </a:r>
            <a:r>
              <a:rPr lang="en-US" dirty="0" err="1"/>
              <a:t>inplace</a:t>
            </a:r>
            <a:endParaRPr lang="en-SG" dirty="0"/>
          </a:p>
        </p:txBody>
      </p:sp>
      <p:sp>
        <p:nvSpPr>
          <p:cNvPr id="3" name="Title 2"/>
          <p:cNvSpPr>
            <a:spLocks noGrp="1"/>
          </p:cNvSpPr>
          <p:nvPr>
            <p:ph type="title"/>
          </p:nvPr>
        </p:nvSpPr>
        <p:spPr/>
        <p:txBody>
          <a:bodyPr/>
          <a:lstStyle/>
          <a:p>
            <a:r>
              <a:rPr lang="en-US" dirty="0"/>
              <a:t>Discussion</a:t>
            </a:r>
            <a:endParaRPr lang="en-SG" dirty="0"/>
          </a:p>
        </p:txBody>
      </p:sp>
    </p:spTree>
    <p:extLst>
      <p:ext uri="{BB962C8B-B14F-4D97-AF65-F5344CB8AC3E}">
        <p14:creationId xmlns:p14="http://schemas.microsoft.com/office/powerpoint/2010/main" val="939224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a:t>
            </a:r>
            <a:r>
              <a:rPr lang="en-US" altLang="en-US" dirty="0" err="1">
                <a:solidFill>
                  <a:schemeClr val="bg1"/>
                </a:solidFill>
                <a:ea typeface="ヒラギノ角ゴ Pro W3"/>
                <a:cs typeface="Lucida Sans" panose="020B0602040502020204" pitchFamily="34" charset="0"/>
              </a:rPr>
              <a:t>DataFrames</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(This section on data frames is optional)</a:t>
            </a:r>
          </a:p>
        </p:txBody>
      </p:sp>
    </p:spTree>
    <p:custDataLst>
      <p:tags r:id="rId1"/>
    </p:custDataLst>
    <p:extLst>
      <p:ext uri="{BB962C8B-B14F-4D97-AF65-F5344CB8AC3E}">
        <p14:creationId xmlns:p14="http://schemas.microsoft.com/office/powerpoint/2010/main" val="854958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a:t>Explain the operations on datasets</a:t>
            </a:r>
          </a:p>
          <a:p>
            <a:pPr lvl="0">
              <a:buFont typeface="+mj-lt"/>
              <a:buAutoNum type="arabicPeriod"/>
            </a:pPr>
            <a:r>
              <a:rPr lang="en-US" sz="1800" dirty="0"/>
              <a:t>Prepare data for analysis using Python programming</a:t>
            </a: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Summary - Join Types</a:t>
            </a:r>
            <a:endParaRPr lang="en-SG" dirty="0">
              <a:solidFill>
                <a:schemeClr val="bg1"/>
              </a:solidFill>
            </a:endParaRPr>
          </a:p>
        </p:txBody>
      </p:sp>
      <p:graphicFrame>
        <p:nvGraphicFramePr>
          <p:cNvPr id="5" name="Table 4"/>
          <p:cNvGraphicFramePr>
            <a:graphicFrameLocks noGrp="1"/>
          </p:cNvGraphicFramePr>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Third 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r>
              <a:rPr lang="en-US" dirty="0"/>
              <a:t> (answers)</a:t>
            </a:r>
            <a:endParaRPr lang="en-SG" dirty="0"/>
          </a:p>
        </p:txBody>
      </p:sp>
      <p:sp>
        <p:nvSpPr>
          <p:cNvPr id="3" name="Content Placeholder 2"/>
          <p:cNvSpPr>
            <a:spLocks noGrp="1"/>
          </p:cNvSpPr>
          <p:nvPr>
            <p:ph idx="1"/>
          </p:nvPr>
        </p:nvSpPr>
        <p:spPr>
          <a:xfrm>
            <a:off x="492133" y="1256579"/>
            <a:ext cx="8468334" cy="3645621"/>
          </a:xfrm>
        </p:spPr>
        <p:txBody>
          <a:bodyPr/>
          <a:lstStyle/>
          <a:p>
            <a:pPr marL="354013" indent="-354013">
              <a:buFont typeface="Arial" panose="020B0604020202020204" pitchFamily="34" charset="0"/>
              <a:buChar char="•"/>
            </a:pPr>
            <a:r>
              <a:rPr lang="en-US" dirty="0"/>
              <a:t>Name situations in which we need to merge multiple DataFrames for analysis.</a:t>
            </a:r>
          </a:p>
          <a:p>
            <a:pPr marL="811213" lvl="1" indent="-354013" algn="l">
              <a:buFont typeface="Wingdings" panose="05000000000000000000" pitchFamily="2" charset="2"/>
              <a:buChar char="Ø"/>
            </a:pPr>
            <a:r>
              <a:rPr lang="en-US" dirty="0"/>
              <a:t>Data is stored in different </a:t>
            </a:r>
            <a:r>
              <a:rPr lang="en-US" dirty="0" err="1"/>
              <a:t>dataframes</a:t>
            </a:r>
            <a:r>
              <a:rPr lang="en-US" dirty="0"/>
              <a:t>, e.g., from different departments in a company</a:t>
            </a:r>
          </a:p>
          <a:p>
            <a:pPr lvl="1" algn="l"/>
            <a:endParaRPr lang="en-US" dirty="0"/>
          </a:p>
          <a:p>
            <a:pPr marL="354013" indent="-354013">
              <a:buFont typeface="Arial" panose="020B0604020202020204" pitchFamily="34" charset="0"/>
              <a:buChar char="•"/>
            </a:pPr>
            <a:r>
              <a:rPr lang="en-US" dirty="0"/>
              <a:t>When is it more appropriate to use outer join instead of inner join and vice versa?</a:t>
            </a:r>
          </a:p>
          <a:p>
            <a:pPr marL="811213" lvl="1" indent="-354013" algn="l">
              <a:buFont typeface="Wingdings" panose="05000000000000000000" pitchFamily="2" charset="2"/>
              <a:buChar char="Ø"/>
            </a:pPr>
            <a:r>
              <a:rPr lang="en-US" dirty="0"/>
              <a:t>We want to keep all observations, even those with missing values</a:t>
            </a:r>
          </a:p>
          <a:p>
            <a:pPr marL="811213" lvl="1" indent="-354013" algn="l">
              <a:buFont typeface="Wingdings" panose="05000000000000000000" pitchFamily="2" charset="2"/>
              <a:buChar char="Ø"/>
            </a:pPr>
            <a:endParaRPr lang="en-US" dirty="0"/>
          </a:p>
        </p:txBody>
      </p:sp>
    </p:spTree>
    <p:custDataLst>
      <p:tags r:id="rId1"/>
    </p:custDataLst>
    <p:extLst>
      <p:ext uri="{BB962C8B-B14F-4D97-AF65-F5344CB8AC3E}">
        <p14:creationId xmlns:p14="http://schemas.microsoft.com/office/powerpoint/2010/main" val="2737101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a:t>
            </a:r>
            <a:r>
              <a:rPr lang="en-US" dirty="0" err="1"/>
              <a:t>DataFrame</a:t>
            </a:r>
            <a:r>
              <a:rPr lang="en-US" dirty="0"/>
              <a:t>.</a:t>
            </a:r>
          </a:p>
          <a:p>
            <a:pPr marL="342900" indent="-342900" algn="just">
              <a:buFont typeface="Arial" panose="020B0604020202020204" pitchFamily="34" charset="0"/>
              <a:buChar char="•"/>
            </a:pPr>
            <a:r>
              <a:rPr lang="en-US" dirty="0"/>
              <a:t>Save your file as “car_outlier”.csv</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Fourth Activity</a:t>
            </a:r>
          </a:p>
        </p:txBody>
      </p:sp>
      <p:graphicFrame>
        <p:nvGraphicFramePr>
          <p:cNvPr id="4" name="Object 3"/>
          <p:cNvGraphicFramePr>
            <a:graphicFrameLocks noChangeAspect="1"/>
          </p:cNvGraphicFramePr>
          <p:nvPr>
            <p:extLst>
              <p:ext uri="{D42A27DB-BD31-4B8C-83A1-F6EECF244321}">
                <p14:modId xmlns:p14="http://schemas.microsoft.com/office/powerpoint/2010/main" val="2945602624"/>
              </p:ext>
            </p:extLst>
          </p:nvPr>
        </p:nvGraphicFramePr>
        <p:xfrm>
          <a:off x="1416986" y="5197122"/>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416986" y="5197122"/>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73073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811213" lvl="1" indent="-354013" algn="l">
              <a:buFont typeface="Wingdings" panose="05000000000000000000" pitchFamily="2" charset="2"/>
              <a:buChar char="Ø"/>
            </a:pPr>
            <a:r>
              <a:rPr lang="en-US" dirty="0"/>
              <a:t>estimates do not reflect the true data generating process</a:t>
            </a:r>
          </a:p>
          <a:p>
            <a:pPr lvl="1" algn="l"/>
            <a:endParaRPr lang="en-US" dirty="0"/>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811213" lvl="1" indent="-354013" algn="l">
              <a:buFont typeface="Wingdings" panose="05000000000000000000" pitchFamily="2" charset="2"/>
              <a:buChar char="Ø"/>
            </a:pPr>
            <a:r>
              <a:rPr lang="en-US" dirty="0"/>
              <a:t>when we have good understanding of the business context</a:t>
            </a:r>
          </a:p>
          <a:p>
            <a:endParaRPr lang="en-SG" dirty="0"/>
          </a:p>
        </p:txBody>
      </p:sp>
      <p:sp>
        <p:nvSpPr>
          <p:cNvPr id="3" name="Title 2"/>
          <p:cNvSpPr>
            <a:spLocks noGrp="1"/>
          </p:cNvSpPr>
          <p:nvPr>
            <p:ph type="title"/>
          </p:nvPr>
        </p:nvSpPr>
        <p:spPr/>
        <p:txBody>
          <a:bodyPr/>
          <a:lstStyle/>
          <a:p>
            <a:r>
              <a:rPr lang="en-US" dirty="0"/>
              <a:t>Discussion (answers)</a:t>
            </a:r>
            <a:endParaRPr lang="en-SG" dirty="0"/>
          </a:p>
        </p:txBody>
      </p:sp>
    </p:spTree>
    <p:extLst>
      <p:ext uri="{BB962C8B-B14F-4D97-AF65-F5344CB8AC3E}">
        <p14:creationId xmlns:p14="http://schemas.microsoft.com/office/powerpoint/2010/main" val="3945685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5419794"/>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“car_outlier.csv” into Python as a pandas DataFrame. The data file contains 5 variables: Year, Make, Model, Category and Price.</a:t>
            </a:r>
          </a:p>
          <a:p>
            <a:pPr marL="342900" indent="-342900" algn="just">
              <a:buFont typeface="Arial" panose="020B0604020202020204" pitchFamily="34" charset="0"/>
              <a:buChar char="•"/>
            </a:pPr>
            <a:r>
              <a:rPr lang="en-US" dirty="0"/>
              <a:t>Print the DataFrame and check on its dimension.</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add a new column named “SGD Price” that is 1.5 times of the “Price”</a:t>
            </a:r>
            <a:endParaRPr lang="en-US" dirty="0">
              <a:solidFill>
                <a:schemeClr val="tx1"/>
              </a:solidFill>
            </a:endParaRPr>
          </a:p>
          <a:p>
            <a:pPr marL="342900" indent="-342900" algn="just">
              <a:buFont typeface="Arial" panose="020B0604020202020204" pitchFamily="34" charset="0"/>
              <a:buChar char="•"/>
            </a:pPr>
            <a:r>
              <a:rPr lang="en-US" dirty="0"/>
              <a:t>Calculate the mean price (in SGD) of each car Make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a:t>Fifth Activity</a:t>
            </a:r>
            <a:endParaRPr lang="en-SG" dirty="0"/>
          </a:p>
        </p:txBody>
      </p:sp>
      <p:graphicFrame>
        <p:nvGraphicFramePr>
          <p:cNvPr id="5" name="Object 4"/>
          <p:cNvGraphicFramePr>
            <a:graphicFrameLocks noChangeAspect="1"/>
          </p:cNvGraphicFramePr>
          <p:nvPr/>
        </p:nvGraphicFramePr>
        <p:xfrm>
          <a:off x="2190294" y="5267296"/>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5" name="Object 4"/>
                      <p:cNvPicPr/>
                      <p:nvPr/>
                    </p:nvPicPr>
                    <p:blipFill>
                      <a:blip r:embed="rId5"/>
                      <a:stretch>
                        <a:fillRect/>
                      </a:stretch>
                    </p:blipFill>
                    <p:spPr>
                      <a:xfrm>
                        <a:off x="2190294" y="5267296"/>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1093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a:xfrm>
            <a:off x="492133" y="1256579"/>
            <a:ext cx="8468334" cy="3400088"/>
          </a:xfrm>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811213" lvl="1" indent="-354013" algn="l">
              <a:buFont typeface="Wingdings" panose="05000000000000000000" pitchFamily="2" charset="2"/>
              <a:buChar char="Ø"/>
            </a:pPr>
            <a:r>
              <a:rPr lang="en-US" dirty="0"/>
              <a:t>Left edge of first bin not included by default</a:t>
            </a:r>
          </a:p>
          <a:p>
            <a:pPr marL="811213" lvl="1" indent="-354013" algn="l">
              <a:buFont typeface="Wingdings" panose="05000000000000000000" pitchFamily="2" charset="2"/>
              <a:buChar char="Ø"/>
            </a:pPr>
            <a:r>
              <a:rPr lang="en-US" dirty="0"/>
              <a:t>Rightmost edge of bin is included </a:t>
            </a:r>
            <a:r>
              <a:rPr lang="en-US"/>
              <a:t>by default</a:t>
            </a:r>
            <a:endParaRPr lang="en-US" dirty="0"/>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a:p>
            <a:pPr marL="811213" lvl="1" indent="-354013" algn="l">
              <a:buFont typeface="Wingdings" panose="05000000000000000000" pitchFamily="2" charset="2"/>
              <a:buChar char="Ø"/>
            </a:pPr>
            <a:r>
              <a:rPr lang="en-US" dirty="0"/>
              <a:t>Log-transform: reduce influence of outliers</a:t>
            </a:r>
          </a:p>
          <a:p>
            <a:pPr marL="811213" lvl="1" indent="-354013" algn="l">
              <a:buFont typeface="Wingdings" panose="05000000000000000000" pitchFamily="2" charset="2"/>
              <a:buChar char="Ø"/>
            </a:pPr>
            <a:r>
              <a:rPr lang="en-US" dirty="0"/>
              <a:t>Normalization and standardization: variables on different scales</a:t>
            </a:r>
          </a:p>
        </p:txBody>
      </p:sp>
    </p:spTree>
    <p:custDataLst>
      <p:tags r:id="rId1"/>
    </p:custDataLst>
    <p:extLst>
      <p:ext uri="{BB962C8B-B14F-4D97-AF65-F5344CB8AC3E}">
        <p14:creationId xmlns:p14="http://schemas.microsoft.com/office/powerpoint/2010/main" val="7051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a:t>
            </a:r>
            <a:r>
              <a:rPr lang="en-US" dirty="0">
                <a:highlight>
                  <a:srgbClr val="FFFF00"/>
                </a:highlight>
              </a:rPr>
              <a:t>function</a:t>
            </a:r>
            <a:r>
              <a:rPr lang="en-US" dirty="0"/>
              <a:t>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highlight>
                  <a:srgbClr val="FFFF00"/>
                </a:highlight>
                <a:latin typeface="Consolas" panose="020B0609020204030204" pitchFamily="49" charset="0"/>
              </a:rPr>
              <a:t>.</a:t>
            </a:r>
            <a:r>
              <a:rPr lang="en-US" dirty="0">
                <a:solidFill>
                  <a:schemeClr val="tx2"/>
                </a:solidFill>
                <a:latin typeface="Consolas" panose="020B0609020204030204" pitchFamily="49" charset="0"/>
              </a:rPr>
              <a:t>head()</a:t>
            </a:r>
            <a:r>
              <a:rPr lang="en-US" dirty="0">
                <a:latin typeface="+mj-lt"/>
              </a:rPr>
              <a:t> </a:t>
            </a:r>
            <a:r>
              <a:rPr lang="en-US" dirty="0">
                <a:highlight>
                  <a:srgbClr val="FFFF00"/>
                </a:highlight>
                <a:latin typeface="+mj-lt"/>
              </a:rPr>
              <a:t>method</a:t>
            </a:r>
            <a:r>
              <a:rPr lang="en-US" dirty="0">
                <a:latin typeface="+mj-lt"/>
              </a:rPr>
              <a:t>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5.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8AED1B3-2F45-4762-91FA-ED08F295B5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4350</TotalTime>
  <Words>9738</Words>
  <Application>Microsoft Office PowerPoint</Application>
  <PresentationFormat>On-screen Show (4:3)</PresentationFormat>
  <Paragraphs>873</Paragraphs>
  <Slides>66</Slides>
  <Notes>46</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66</vt:i4>
      </vt:variant>
    </vt:vector>
  </HeadingPairs>
  <TitlesOfParts>
    <vt:vector size="83" baseType="lpstr">
      <vt:lpstr>Arial</vt:lpstr>
      <vt:lpstr>Calibri</vt:lpstr>
      <vt:lpstr>Calibri Light</vt:lpstr>
      <vt:lpstr>Consolas</vt:lpstr>
      <vt:lpstr>Courier New</vt:lpstr>
      <vt:lpstr>Lucida sans</vt:lpstr>
      <vt:lpstr>Lucida sans</vt:lpstr>
      <vt:lpstr>Montserrat Medium</vt:lpstr>
      <vt:lpstr>Palatino Linotype</vt:lpstr>
      <vt:lpstr>Roboto Medium</vt:lpstr>
      <vt:lpstr>Times New Roman</vt:lpstr>
      <vt:lpstr>Wingdings</vt:lpstr>
      <vt:lpstr>SBIZ</vt:lpstr>
      <vt:lpstr>3_Office Theme</vt:lpstr>
      <vt:lpstr>Office Theme</vt:lpstr>
      <vt:lpstr>1_Office Theme</vt:lpstr>
      <vt:lpstr>Packager Shell Object</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First Activity</vt:lpstr>
      <vt:lpstr>Discussion</vt:lpstr>
      <vt:lpstr>Discussion (Answers)</vt:lpstr>
      <vt:lpstr>Second Activity</vt:lpstr>
      <vt:lpstr>Discussion</vt:lpstr>
      <vt:lpstr>Discussion</vt:lpstr>
      <vt:lpstr>Merge DataFrames (This section on data frames is optional)</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Summary - Join Types</vt:lpstr>
      <vt:lpstr>Third Activity</vt:lpstr>
      <vt:lpstr>Discussion</vt:lpstr>
      <vt:lpstr>Discussion (answers)</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Fourth Activity</vt:lpstr>
      <vt:lpstr>Discussion</vt:lpstr>
      <vt:lpstr>Discussion (answers)</vt:lpstr>
      <vt:lpstr>Data Modification</vt:lpstr>
      <vt:lpstr>Sort Data</vt:lpstr>
      <vt:lpstr>Discretisation</vt:lpstr>
      <vt:lpstr>Grouping Data</vt:lpstr>
      <vt:lpstr>Transformation</vt:lpstr>
      <vt:lpstr>Standardisation</vt:lpstr>
      <vt:lpstr>Normalisation</vt:lpstr>
      <vt:lpstr>Fifth Activity</vt:lpstr>
      <vt:lpstr>Discussion</vt:lpstr>
      <vt:lpstr>Discussion (answers)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243</cp:revision>
  <dcterms:created xsi:type="dcterms:W3CDTF">2012-07-12T02:13:12Z</dcterms:created>
  <dcterms:modified xsi:type="dcterms:W3CDTF">2023-01-27T09:55:19Z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